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17"/>
  </p:notesMasterIdLst>
  <p:sldIdLst>
    <p:sldId id="257" r:id="rId7"/>
    <p:sldId id="273" r:id="rId8"/>
    <p:sldId id="289" r:id="rId9"/>
    <p:sldId id="342" r:id="rId10"/>
    <p:sldId id="345" r:id="rId11"/>
    <p:sldId id="346" r:id="rId12"/>
    <p:sldId id="332" r:id="rId13"/>
    <p:sldId id="347" r:id="rId14"/>
    <p:sldId id="328" r:id="rId15"/>
    <p:sldId id="34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/>
    <p:restoredTop sz="94694"/>
  </p:normalViewPr>
  <p:slideViewPr>
    <p:cSldViewPr snapToGrid="0" showGuides="1">
      <p:cViewPr varScale="1">
        <p:scale>
          <a:sx n="103" d="100"/>
          <a:sy n="103" d="100"/>
        </p:scale>
        <p:origin x="1984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bke Mentrop" userId="a5fd0953-9758-4754-b4a9-626fc4b84425" providerId="ADAL" clId="{9F172970-F4E2-6F49-A330-362A6B4E731D}"/>
    <pc:docChg chg="modSld">
      <pc:chgData name="Lobke Mentrop" userId="a5fd0953-9758-4754-b4a9-626fc4b84425" providerId="ADAL" clId="{9F172970-F4E2-6F49-A330-362A6B4E731D}" dt="2025-03-24T16:17:51.696" v="0" actId="1076"/>
      <pc:docMkLst>
        <pc:docMk/>
      </pc:docMkLst>
      <pc:sldChg chg="modSp mod">
        <pc:chgData name="Lobke Mentrop" userId="a5fd0953-9758-4754-b4a9-626fc4b84425" providerId="ADAL" clId="{9F172970-F4E2-6F49-A330-362A6B4E731D}" dt="2025-03-24T16:17:51.696" v="0" actId="1076"/>
        <pc:sldMkLst>
          <pc:docMk/>
          <pc:sldMk cId="2909281828" sldId="342"/>
        </pc:sldMkLst>
        <pc:spChg chg="mod">
          <ac:chgData name="Lobke Mentrop" userId="a5fd0953-9758-4754-b4a9-626fc4b84425" providerId="ADAL" clId="{9F172970-F4E2-6F49-A330-362A6B4E731D}" dt="2025-03-24T16:17:51.696" v="0" actId="1076"/>
          <ac:spMkLst>
            <pc:docMk/>
            <pc:sldMk cId="2909281828" sldId="342"/>
            <ac:spMk id="15" creationId="{F69E6DCD-84B5-545E-2097-B43C33A706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30-06-2025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l-NL" altLang="nl-NL" dirty="0" err="1"/>
              <a:t>https</a:t>
            </a:r>
            <a:r>
              <a:rPr lang="nl-NL" altLang="nl-NL" dirty="0"/>
              <a:t>://</a:t>
            </a:r>
            <a:r>
              <a:rPr lang="nl-NL" altLang="nl-NL" dirty="0" err="1"/>
              <a:t>www.nlarbeidsinspectie.nl</a:t>
            </a:r>
            <a:r>
              <a:rPr lang="nl-NL" altLang="nl-NL" dirty="0"/>
              <a:t>/publicaties/rapporten/2024/08/26/monitor-arbeidsongevallen-2023</a:t>
            </a:r>
          </a:p>
          <a:p>
            <a:pPr eaLnBrk="1" hangingPunct="1">
              <a:spcBef>
                <a:spcPct val="0"/>
              </a:spcBef>
            </a:pPr>
            <a:r>
              <a:rPr lang="nl-NL" altLang="nl-NL" dirty="0"/>
              <a:t>Het ongevalstype ‘In contact met arbeidsmiddel of object’ komt vaak voor in de sector Industrie (42% van de ongevallen in die sector). Hierbij gaat het in het merendeel van de gevallen om ongevallen waarbij het slachtoffer in contact kwam met bewegende delen van een machine (69%).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7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3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0A949-70DF-BB55-A68B-3A687EA3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5E5781-53E6-2271-7599-EAB71D09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C1CE9B6-0EF9-B3E0-9305-EC8DA4DF4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254664-9756-BCF7-B1ED-868C2F66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22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386A-E5EF-C1D1-C4AC-1AE21F914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6DA45B-A2ED-C08C-0361-B6161A8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67AC5F0-9B29-23C7-6F3E-42AAE40A5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2C1687-9B42-418E-74EC-589115BB0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16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32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2973E-8955-E0D1-5ECF-AFA4B8A89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8256738-E71F-F49E-E2FF-EE0F8568D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7707FEB-7015-A412-2EF2-7A673EA73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latin typeface="Verdana"/>
              <a:ea typeface="ＭＳ Ｐゴシック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ADC795-B5AA-03D2-93F1-298A1FF79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92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86CD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xbeter.nl/" TargetMode="External"/><Relationship Id="rId2" Type="http://schemas.openxmlformats.org/officeDocument/2006/relationships/hyperlink" Target="mailto:info@5xbeter.n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://www.5xbeter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Toolbox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Machineveiligheid: Draaibank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Bedrijfsnaam en datum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DE84BC9-D223-C667-6F00-C9574FD55819}"/>
              </a:ext>
            </a:extLst>
          </p:cNvPr>
          <p:cNvSpPr/>
          <p:nvPr/>
        </p:nvSpPr>
        <p:spPr>
          <a:xfrm>
            <a:off x="843169" y="1954160"/>
            <a:ext cx="10505661" cy="38419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machine, engineering, staal, Werkplaats&#10;&#10;Door AI gegenereerde inhoud is mogelijk onjuist.">
            <a:extLst>
              <a:ext uri="{FF2B5EF4-FFF2-40B4-BE49-F238E27FC236}">
                <a16:creationId xmlns:a16="http://schemas.microsoft.com/office/drawing/2014/main" id="{FA1ACD19-10C4-1BA7-638F-0A2D0502A8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148" b="14320"/>
          <a:stretch>
            <a:fillRect/>
          </a:stretch>
        </p:blipFill>
        <p:spPr>
          <a:xfrm>
            <a:off x="843169" y="1954160"/>
            <a:ext cx="10505662" cy="38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08DAE63-D948-C359-EA9F-10BF1616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742" b="51404"/>
          <a:stretch/>
        </p:blipFill>
        <p:spPr>
          <a:xfrm>
            <a:off x="0" y="1400379"/>
            <a:ext cx="4683484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555380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Hulp nodig?</a:t>
            </a:r>
            <a:endParaRPr lang="nl-NL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848139" y="2667002"/>
            <a:ext cx="10434762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defTabSz="360000"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Bespreek het met je leidinggevende of neem contact op met de preventiemedewerker.</a:t>
            </a:r>
            <a:endParaRPr lang="nl-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Raadpleeg een Verbetercoach van 5xbeter: </a:t>
            </a:r>
            <a:r>
              <a:rPr lang="nl-NL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bel de </a:t>
            </a:r>
            <a:r>
              <a:rPr lang="nl-NL" sz="20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GRATIS</a:t>
            </a:r>
            <a:r>
              <a:rPr 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Verbeterlijn: 0800 – 55 55 005</a:t>
            </a:r>
            <a:endParaRPr lang="nl-N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C952D4-7F41-6EB3-3FA0-7DCB327FEC20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Draaibank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64FB19B8-7700-E1B5-8D14-978A76C07DAE}"/>
              </a:ext>
            </a:extLst>
          </p:cNvPr>
          <p:cNvSpPr/>
          <p:nvPr/>
        </p:nvSpPr>
        <p:spPr>
          <a:xfrm>
            <a:off x="6803665" y="1781006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457" b="51404"/>
          <a:stretch/>
        </p:blipFill>
        <p:spPr>
          <a:xfrm>
            <a:off x="0" y="1444623"/>
            <a:ext cx="2218486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Draaibank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E28E98-8F2D-645E-28AB-477EB31C56C7}"/>
              </a:ext>
            </a:extLst>
          </p:cNvPr>
          <p:cNvSpPr txBox="1">
            <a:spLocks/>
          </p:cNvSpPr>
          <p:nvPr/>
        </p:nvSpPr>
        <p:spPr>
          <a:xfrm>
            <a:off x="848139" y="2578640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31896CB-0AD2-E316-1E4E-31F9A11D62DC}"/>
              </a:ext>
            </a:extLst>
          </p:cNvPr>
          <p:cNvSpPr txBox="1">
            <a:spLocks/>
          </p:cNvSpPr>
          <p:nvPr/>
        </p:nvSpPr>
        <p:spPr>
          <a:xfrm>
            <a:off x="848139" y="312609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Ongevallen top 3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8140" y="3654560"/>
            <a:ext cx="5699244" cy="680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Veilige machine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F27419-2916-DAC3-F86E-0836EEAE33BE}"/>
              </a:ext>
            </a:extLst>
          </p:cNvPr>
          <p:cNvSpPr txBox="1">
            <a:spLocks/>
          </p:cNvSpPr>
          <p:nvPr/>
        </p:nvSpPr>
        <p:spPr>
          <a:xfrm>
            <a:off x="848139" y="4227308"/>
            <a:ext cx="5520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zelf doen</a:t>
            </a:r>
          </a:p>
        </p:txBody>
      </p:sp>
      <p:pic>
        <p:nvPicPr>
          <p:cNvPr id="12" name="Afbeelding 11" descr="Afbeelding met cilinder, Optisch instrument, machine&#10;&#10;Door AI gegenereerde inhoud is mogelijk onjuist.">
            <a:extLst>
              <a:ext uri="{FF2B5EF4-FFF2-40B4-BE49-F238E27FC236}">
                <a16:creationId xmlns:a16="http://schemas.microsoft.com/office/drawing/2014/main" id="{C569D7D9-85B3-1082-4165-960046A8DF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814"/>
          <a:stretch>
            <a:fillRect/>
          </a:stretch>
        </p:blipFill>
        <p:spPr>
          <a:xfrm>
            <a:off x="6803664" y="1775904"/>
            <a:ext cx="4540196" cy="391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marL="0" indent="0" algn="l" eaLnBrk="1" hangingPunct="1">
              <a:buFontTx/>
              <a:buNone/>
              <a:defRPr/>
            </a:pPr>
            <a:r>
              <a:rPr lang="nl-NL" altLang="nl-NL" sz="1400" dirty="0">
                <a:solidFill>
                  <a:schemeClr val="bg1"/>
                </a:solidFill>
              </a:rPr>
              <a:t>Bron:  Monitor Arbeidsongevallen 2023 – Nederlandse Arbeidsinspectie</a:t>
            </a: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8F4CC597-5922-C51B-57A1-08FFADF2E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C065348-8405-65CC-B29F-880D5904CD4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AEDF9F1-A8CB-6A82-8E23-89CCC4F8EA06}"/>
              </a:ext>
            </a:extLst>
          </p:cNvPr>
          <p:cNvSpPr txBox="1">
            <a:spLocks/>
          </p:cNvSpPr>
          <p:nvPr/>
        </p:nvSpPr>
        <p:spPr>
          <a:xfrm>
            <a:off x="848139" y="2590368"/>
            <a:ext cx="3921371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Groot aandeel in het aantal gemelde arbeidsongevallen.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C294845-7E48-3983-F5CD-F65B06264DC1}"/>
              </a:ext>
            </a:extLst>
          </p:cNvPr>
          <p:cNvSpPr txBox="1">
            <a:spLocks/>
          </p:cNvSpPr>
          <p:nvPr/>
        </p:nvSpPr>
        <p:spPr>
          <a:xfrm>
            <a:off x="848139" y="3491717"/>
            <a:ext cx="3855535" cy="838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kern="100" dirty="0">
                <a:solidFill>
                  <a:schemeClr val="tx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contact met arbeidsmiddel of object 26%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DAD2E25-9AE2-BBAF-DB73-EC0D23E95582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Draaibank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2" descr="Afbeelding met tekst, schermopname, diagram, Kleurrijkheid&#10;&#10;Automatisch gegenereerde beschrijving">
            <a:extLst>
              <a:ext uri="{FF2B5EF4-FFF2-40B4-BE49-F238E27FC236}">
                <a16:creationId xmlns:a16="http://schemas.microsoft.com/office/drawing/2014/main" id="{D1F964FB-BD14-7C34-6A71-9AFB9D811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/>
          <a:stretch/>
        </p:blipFill>
        <p:spPr bwMode="auto">
          <a:xfrm>
            <a:off x="5007274" y="2275028"/>
            <a:ext cx="6884372" cy="35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ndertitel 2">
            <a:extLst>
              <a:ext uri="{FF2B5EF4-FFF2-40B4-BE49-F238E27FC236}">
                <a16:creationId xmlns:a16="http://schemas.microsoft.com/office/drawing/2014/main" id="{8E2A52D8-EED6-C8EE-CE30-6AEE33E82906}"/>
              </a:ext>
            </a:extLst>
          </p:cNvPr>
          <p:cNvSpPr txBox="1">
            <a:spLocks/>
          </p:cNvSpPr>
          <p:nvPr/>
        </p:nvSpPr>
        <p:spPr>
          <a:xfrm>
            <a:off x="5001043" y="1924941"/>
            <a:ext cx="6498452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  <a:defRPr/>
            </a:pPr>
            <a:r>
              <a:rPr lang="nl-NL" altLang="nl-NL" dirty="0"/>
              <a:t>Afgesloten ongevalsonderzoeken in 2023, opgesplitst naar ongevalstype.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CCC25-AFE3-5748-8BB4-D875E977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1A7B7-3E7C-0112-2991-8244C1DA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3218281"/>
            <a:ext cx="9896061" cy="473846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Afscherming ontbreekt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E0A17A-6FA4-F8D0-CAB6-0A2ED06C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8DA2B7F-B83F-2B07-F0B0-FE658D8607B5}"/>
              </a:ext>
            </a:extLst>
          </p:cNvPr>
          <p:cNvSpPr txBox="1">
            <a:spLocks/>
          </p:cNvSpPr>
          <p:nvPr/>
        </p:nvSpPr>
        <p:spPr>
          <a:xfrm>
            <a:off x="848139" y="3779391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Afscherming ontbreekt, maar onvoldoende effectief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653C9B2-9789-2513-F917-67BCA52C1523}"/>
              </a:ext>
            </a:extLst>
          </p:cNvPr>
          <p:cNvSpPr txBox="1">
            <a:spLocks/>
          </p:cNvSpPr>
          <p:nvPr/>
        </p:nvSpPr>
        <p:spPr>
          <a:xfrm>
            <a:off x="843168" y="4642396"/>
            <a:ext cx="448712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Afscherming verwijderd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C10F49C-E08B-21E2-ADAF-0AB8019B5633}"/>
              </a:ext>
            </a:extLst>
          </p:cNvPr>
          <p:cNvSpPr txBox="1">
            <a:spLocks/>
          </p:cNvSpPr>
          <p:nvPr/>
        </p:nvSpPr>
        <p:spPr>
          <a:xfrm>
            <a:off x="848139" y="5280812"/>
            <a:ext cx="5671194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>
              <a:lnSpc>
                <a:spcPct val="100000"/>
              </a:lnSpc>
              <a:buClr>
                <a:srgbClr val="E30613"/>
              </a:buClr>
              <a:buFont typeface="Arial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Verkeerde bediening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5F959EA-437E-D80F-3275-8028C4D42CDD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Draaibank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F526BC47-D440-27A1-D549-8954CCABE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73" b="51404"/>
          <a:stretch/>
        </p:blipFill>
        <p:spPr>
          <a:xfrm>
            <a:off x="0" y="1407753"/>
            <a:ext cx="4649915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F0F43711-B65B-BD6E-ECE2-4E00A2F3B46A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Machineveiligheid?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69E6DCD-84B5-545E-2097-B43C33A7067A}"/>
              </a:ext>
            </a:extLst>
          </p:cNvPr>
          <p:cNvSpPr/>
          <p:nvPr/>
        </p:nvSpPr>
        <p:spPr>
          <a:xfrm>
            <a:off x="6519333" y="1737017"/>
            <a:ext cx="4540195" cy="3910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E288A6F-8110-CA56-09A1-530C46759AD0}"/>
              </a:ext>
            </a:extLst>
          </p:cNvPr>
          <p:cNvSpPr txBox="1">
            <a:spLocks/>
          </p:cNvSpPr>
          <p:nvPr/>
        </p:nvSpPr>
        <p:spPr>
          <a:xfrm>
            <a:off x="848139" y="2631514"/>
            <a:ext cx="9896061" cy="4738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Oorzaak contact met bewegende delen: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8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82F-78E3-0AFB-C189-A74D5662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0586-CA70-3DE3-73DC-C9B1EE26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652886"/>
            <a:ext cx="7491189" cy="589230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Font typeface="American Typewriter Std Med" panose="02090604020004020304" pitchFamily="18" charset="77"/>
              <a:buAutoNum type="arabicPeriod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Contact vingers / handen met draaiende delen.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76E472-2670-85DB-3C4B-C45BA1D9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AFB1704-5A77-BC1D-A94A-27536934FCF5}"/>
              </a:ext>
            </a:extLst>
          </p:cNvPr>
          <p:cNvSpPr txBox="1">
            <a:spLocks/>
          </p:cNvSpPr>
          <p:nvPr/>
        </p:nvSpPr>
        <p:spPr>
          <a:xfrm>
            <a:off x="848139" y="3429000"/>
            <a:ext cx="4758577" cy="784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2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Polijsten / schuren met draaibank.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740EFAD-0C6E-FCB8-BF40-9141B7754D49}"/>
              </a:ext>
            </a:extLst>
          </p:cNvPr>
          <p:cNvSpPr txBox="1">
            <a:spLocks/>
          </p:cNvSpPr>
          <p:nvPr/>
        </p:nvSpPr>
        <p:spPr>
          <a:xfrm>
            <a:off x="843168" y="4232717"/>
            <a:ext cx="8937254" cy="589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indent="-457200" algn="l">
              <a:lnSpc>
                <a:spcPct val="100000"/>
              </a:lnSpc>
              <a:buFont typeface="+mj-lt"/>
              <a:buAutoNum type="arabicPeriod" startAt="3"/>
              <a:tabLst>
                <a:tab pos="4262438" algn="l"/>
              </a:tabLst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Product niet goed ingeklemd (uit draaibank geslingerd)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56918AB-E4E3-F5E2-6067-EECEFB7C9F19}"/>
              </a:ext>
            </a:extLst>
          </p:cNvPr>
          <p:cNvSpPr txBox="1">
            <a:spLocks/>
          </p:cNvSpPr>
          <p:nvPr/>
        </p:nvSpPr>
        <p:spPr>
          <a:xfrm>
            <a:off x="843168" y="4906497"/>
            <a:ext cx="10093056" cy="13627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457200" algn="l">
              <a:lnSpc>
                <a:spcPct val="100000"/>
              </a:lnSpc>
            </a:pP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Ernstig en blijvend letsel:</a:t>
            </a:r>
          </a:p>
          <a:p>
            <a:pPr marL="457200" algn="l">
              <a:lnSpc>
                <a:spcPct val="100000"/>
              </a:lnSpc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sym typeface="Lucida Grande" panose="020B0600040502020204" pitchFamily="34" charset="0"/>
              </a:rPr>
              <a:t>Amputatie en breuken van vingers, handen, armen of inwendig letsel. Breuken en grote snijwonden van andere lichaamsdelen met functieverlies als gevolg.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FF8A202-6973-2558-6443-46C3A713743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Draaibank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1A76A16A-95FD-4B17-81B8-3EF2B153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774" b="51404"/>
          <a:stretch/>
        </p:blipFill>
        <p:spPr>
          <a:xfrm>
            <a:off x="8382" y="1407753"/>
            <a:ext cx="4758577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A4E7D4F-241E-6817-EE27-E718A200BB2C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Ongevallen draaibank: top 3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7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24228-AE4E-5929-7933-C88A0736B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7CF1-D756-7396-4974-D7775C554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496614"/>
            <a:ext cx="9298043" cy="549957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  <a:defRPr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of de klauwplaat afgeschermd is met een beschermkap (geschakeld).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AD94DF-05F9-44C9-D67A-132FCAB01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087F3D0-EA70-34A3-D4AD-02CF1B665A1B}"/>
              </a:ext>
            </a:extLst>
          </p:cNvPr>
          <p:cNvSpPr txBox="1">
            <a:spLocks/>
          </p:cNvSpPr>
          <p:nvPr/>
        </p:nvSpPr>
        <p:spPr>
          <a:xfrm>
            <a:off x="848139" y="3020761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of de noodstop onmiddellijk bereikbaar is tijdens het gebruik.</a:t>
            </a:r>
            <a:endParaRPr lang="nl-N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6ACDA1B-D2E7-8107-A2A9-A4C66EB3EC83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Draaibank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49AA710-101E-331C-5A12-642D8BA1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26" b="51404"/>
          <a:stretch/>
        </p:blipFill>
        <p:spPr>
          <a:xfrm>
            <a:off x="0" y="1407753"/>
            <a:ext cx="3402212" cy="96085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594B4D8D-7B15-B7BA-3F9E-445B1E1A8BAD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Veilige machine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7B9D871-945A-93C3-D259-DE0C54FBFB68}"/>
              </a:ext>
            </a:extLst>
          </p:cNvPr>
          <p:cNvSpPr txBox="1">
            <a:spLocks/>
          </p:cNvSpPr>
          <p:nvPr/>
        </p:nvSpPr>
        <p:spPr>
          <a:xfrm>
            <a:off x="848139" y="3577714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of de voedingskabels, stekkers en aansluitingen onbeschadigd zijn.</a:t>
            </a:r>
            <a:endParaRPr lang="nl-N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29925D9-D589-560E-F1BC-73D566C6A5A8}"/>
              </a:ext>
            </a:extLst>
          </p:cNvPr>
          <p:cNvSpPr txBox="1">
            <a:spLocks/>
          </p:cNvSpPr>
          <p:nvPr/>
        </p:nvSpPr>
        <p:spPr>
          <a:xfrm>
            <a:off x="848139" y="4129028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of de achterzijde afgeschermd is.</a:t>
            </a:r>
            <a:endParaRPr lang="nl-N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EA4D9BD-6388-88EA-B48E-88A8E7573504}"/>
              </a:ext>
            </a:extLst>
          </p:cNvPr>
          <p:cNvSpPr txBox="1">
            <a:spLocks/>
          </p:cNvSpPr>
          <p:nvPr/>
        </p:nvSpPr>
        <p:spPr>
          <a:xfrm>
            <a:off x="848138" y="5223094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Afscherming meeneem as</a:t>
            </a:r>
            <a:endParaRPr lang="nl-N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BE95A72-2E7E-E9DC-EEC7-186E7DCA41E4}"/>
              </a:ext>
            </a:extLst>
          </p:cNvPr>
          <p:cNvSpPr txBox="1">
            <a:spLocks/>
          </p:cNvSpPr>
          <p:nvPr/>
        </p:nvSpPr>
        <p:spPr>
          <a:xfrm>
            <a:off x="848139" y="5689442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Klauwplaatsleutel met veer</a:t>
            </a:r>
            <a:endParaRPr lang="nl-NL" altLang="nl-NL" sz="2000" b="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F88F345-8F07-1EED-2BD4-53B5BF97A851}"/>
              </a:ext>
            </a:extLst>
          </p:cNvPr>
          <p:cNvSpPr txBox="1">
            <a:spLocks/>
          </p:cNvSpPr>
          <p:nvPr/>
        </p:nvSpPr>
        <p:spPr>
          <a:xfrm>
            <a:off x="848139" y="4756746"/>
            <a:ext cx="9773531" cy="3656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00000"/>
              </a:lnSpc>
              <a:buClr>
                <a:srgbClr val="E30613"/>
              </a:buClr>
            </a:pPr>
            <a:r>
              <a:rPr lang="nl-NL" altLang="nl-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Advies:</a:t>
            </a:r>
            <a:endParaRPr lang="nl-NL" altLang="nl-NL" sz="2000" dirty="0">
              <a:solidFill>
                <a:schemeClr val="tx1"/>
              </a:solidFill>
              <a:latin typeface="Arial" panose="020B0604020202020204" pitchFamily="34" charset="0"/>
              <a:sym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4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12" grpId="0"/>
      <p:bldP spid="1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9931C-FBA2-4318-03A6-748D95F3D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AC83C1F4-D49E-1417-FF99-E895592B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6B0B6EF2-7512-D001-CEE1-20065BD7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34" b="51404"/>
          <a:stretch/>
        </p:blipFill>
        <p:spPr>
          <a:xfrm>
            <a:off x="0" y="1411363"/>
            <a:ext cx="4023450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6FF8EB7-FABB-F789-C0F8-E0C5AFC406E6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zelf doen?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28CBF4B-B471-5B33-F526-4F2E57AB6F5C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Schuren, polijsten en afbramen van producten mag alleen wanneer de draaibank stilstaat.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224904-C9D8-4A74-6757-CF9EC3DDBB99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Draaibank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E19E7C6-5866-5119-AA19-A56B37BC2C60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683446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Verwijder spanen nooit met de hand wanneer de machine draait, maar gebruik speciaal hiervoor geschikte hulpmiddelen.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E56A288-24C0-4060-E5B3-5835CCAB4E3B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4676274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de noodstop.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C743023-A5CA-C24D-CA81-AF2FBC600BB3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5201235"/>
            <a:ext cx="5247861" cy="1016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 voor een opgeruimde werkplek vrij van krullen en koelsmeermiddelen.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911F44E-A001-D133-EE5E-CB32260B867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2641849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Draag </a:t>
            </a:r>
            <a:r>
              <a:rPr lang="nl-NL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handschoenen.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3F8CE1-67FF-FAF6-1083-E5127B463218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188773"/>
            <a:ext cx="5247861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Draag altijd een veiligheidsbril.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496FAC7-AF82-F748-752C-2A51BD580FA2}"/>
              </a:ext>
            </a:extLst>
          </p:cNvPr>
          <p:cNvSpPr txBox="1">
            <a:spLocks noChangeAspect="1"/>
          </p:cNvSpPr>
          <p:nvPr/>
        </p:nvSpPr>
        <p:spPr>
          <a:xfrm>
            <a:off x="6297962" y="3668944"/>
            <a:ext cx="4047694" cy="11296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Voorkom dat kleding, sieraden en haren door de boor gegrepen kunnen worden.</a:t>
            </a:r>
            <a:endParaRPr lang="nl-NL" sz="2000" b="0" dirty="0">
              <a:solidFill>
                <a:schemeClr val="tx1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pic>
        <p:nvPicPr>
          <p:cNvPr id="19" name="Tijdelijke aanduiding voor inhoud 23" descr="verbodsbord_handschoenen.pdf">
            <a:extLst>
              <a:ext uri="{FF2B5EF4-FFF2-40B4-BE49-F238E27FC236}">
                <a16:creationId xmlns:a16="http://schemas.microsoft.com/office/drawing/2014/main" id="{9CE9D0BE-5B0C-8344-50D7-96B18BC8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9" r="-11539"/>
          <a:stretch>
            <a:fillRect/>
          </a:stretch>
        </p:blipFill>
        <p:spPr>
          <a:xfrm>
            <a:off x="10313958" y="1175919"/>
            <a:ext cx="1633271" cy="1326808"/>
          </a:xfrm>
          <a:prstGeom prst="rect">
            <a:avLst/>
          </a:prstGeom>
        </p:spPr>
      </p:pic>
      <p:pic>
        <p:nvPicPr>
          <p:cNvPr id="20" name="Afbeelding 26" descr="Sticker-veiligheidsbril-95mm.pdf">
            <a:extLst>
              <a:ext uri="{FF2B5EF4-FFF2-40B4-BE49-F238E27FC236}">
                <a16:creationId xmlns:a16="http://schemas.microsoft.com/office/drawing/2014/main" id="{19D514F9-B27E-A2B8-96D5-8ECC04B9A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656" y="2484682"/>
            <a:ext cx="1730619" cy="17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1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8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806ED-0092-E0B8-B592-42D8C4E1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C8DD457-F5AD-9D46-6302-B62E117BF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11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31CE802A-C6D2-8D05-3906-4FBCB43627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234" b="51404"/>
          <a:stretch/>
        </p:blipFill>
        <p:spPr>
          <a:xfrm>
            <a:off x="0" y="1411363"/>
            <a:ext cx="4023450" cy="96085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BC40C11B-EC7F-BC95-0719-6127909B7C64}"/>
              </a:ext>
            </a:extLst>
          </p:cNvPr>
          <p:cNvSpPr txBox="1">
            <a:spLocks/>
          </p:cNvSpPr>
          <p:nvPr/>
        </p:nvSpPr>
        <p:spPr>
          <a:xfrm>
            <a:off x="848139" y="1668379"/>
            <a:ext cx="4758577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 je zelf doen?</a:t>
            </a:r>
            <a:endParaRPr lang="nl-N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CF7C487-5D37-CA8F-870B-C9AEA386E639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2637373"/>
            <a:ext cx="10314856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Overbrug beveiligingen nooit.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CA497D-0085-75A5-3B93-25CCA72707BE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Draaibank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7B80A55-1E3D-2BCA-8181-BC83CC8EEB1F}"/>
              </a:ext>
            </a:extLst>
          </p:cNvPr>
          <p:cNvSpPr txBox="1">
            <a:spLocks noChangeAspect="1"/>
          </p:cNvSpPr>
          <p:nvPr/>
        </p:nvSpPr>
        <p:spPr>
          <a:xfrm>
            <a:off x="848139" y="3260387"/>
            <a:ext cx="10022248" cy="4511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Ontbreken beveiligingen of zijn ze overbrugd, bespreek dit met je leidinggevende.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CD8D79E-3ECB-0D10-C880-D658798801BB}"/>
              </a:ext>
            </a:extLst>
          </p:cNvPr>
          <p:cNvSpPr txBox="1">
            <a:spLocks noChangeAspect="1"/>
          </p:cNvSpPr>
          <p:nvPr/>
        </p:nvSpPr>
        <p:spPr>
          <a:xfrm>
            <a:off x="848138" y="3870603"/>
            <a:ext cx="9020067" cy="778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342900" indent="-342900" algn="l">
              <a:lnSpc>
                <a:spcPct val="100000"/>
              </a:lnSpc>
              <a:buClr>
                <a:srgbClr val="E30613"/>
              </a:buClr>
              <a:buFont typeface="Arial" panose="020B0604020202020204" pitchFamily="34" charset="0"/>
              <a:buChar char="•"/>
            </a:pPr>
            <a:r>
              <a:rPr lang="nl-NL" altLang="nl-N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niet met werken als je twijfel hebt over de veiligheid van de machine, bespreek dit met je leidinggevende.</a:t>
            </a:r>
          </a:p>
        </p:txBody>
      </p:sp>
    </p:spTree>
    <p:extLst>
      <p:ext uri="{BB962C8B-B14F-4D97-AF65-F5344CB8AC3E}">
        <p14:creationId xmlns:p14="http://schemas.microsoft.com/office/powerpoint/2010/main" val="30630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info@5xbeter.nl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www.5xbeter.nl</a:t>
            </a: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022" b="51404"/>
          <a:stretch/>
        </p:blipFill>
        <p:spPr>
          <a:xfrm>
            <a:off x="0" y="1400379"/>
            <a:ext cx="3573640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555380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Vragen?</a:t>
            </a:r>
            <a:endParaRPr lang="nl-NL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A12CDA-29C1-6802-D87A-02DCD5DF3A4C}"/>
              </a:ext>
            </a:extLst>
          </p:cNvPr>
          <p:cNvSpPr txBox="1">
            <a:spLocks/>
          </p:cNvSpPr>
          <p:nvPr/>
        </p:nvSpPr>
        <p:spPr>
          <a:xfrm>
            <a:off x="0" y="428234"/>
            <a:ext cx="12191999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Werk veilig en gezond  </a:t>
            </a:r>
            <a:r>
              <a:rPr lang="nl-NL" sz="2800" dirty="0">
                <a:solidFill>
                  <a:srgbClr val="E306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Machineveiligheid: Draaibank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1c2d3aaf1ceab3cb34c24d6fc1e8e236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b8e44fd77a69f173c505d2dfcc583ba2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D0FC7B-D191-4FDD-BD5A-7DDE1D5EE6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75A874-F96D-4923-A959-CC7143DA66F1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ff0c8fd-28a4-4f13-a2ff-adbaff7ad42a"/>
    <ds:schemaRef ds:uri="12fdb8f7-ceea-45b3-9244-f9361c6821f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7D76B9D-F5C1-4A5D-9A44-627A2556C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fdb8f7-ceea-45b3-9244-f9361c6821fe"/>
    <ds:schemaRef ds:uri="cff0c8fd-28a4-4f13-a2ff-adbaff7ad4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516</Words>
  <Application>Microsoft Macintosh PowerPoint</Application>
  <PresentationFormat>Breedbeeld</PresentationFormat>
  <Paragraphs>68</Paragraphs>
  <Slides>10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American Typewriter Std Med</vt:lpstr>
      <vt:lpstr>Aptos</vt:lpstr>
      <vt:lpstr>Arial</vt:lpstr>
      <vt:lpstr>Lato</vt:lpstr>
      <vt:lpstr>Verdana</vt:lpstr>
      <vt:lpstr>Kantoorthema</vt:lpstr>
      <vt:lpstr>Aangepast ontwerp</vt:lpstr>
      <vt:lpstr>1_Aangepast ontwerp</vt:lpstr>
      <vt:lpstr>Toolbox Machineveiligheid: Draaibank</vt:lpstr>
      <vt:lpstr>Inhoud</vt:lpstr>
      <vt:lpstr>PowerPoint-presentatie</vt:lpstr>
      <vt:lpstr>Afscherming ontbreekt</vt:lpstr>
      <vt:lpstr>Contact vingers / handen met draaiende delen.</vt:lpstr>
      <vt:lpstr>Check of de klauwplaat afgeschermd is met een beschermkap (geschakeld).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Twan Schellekens</dc:creator>
  <cp:lastModifiedBy>Twan Schellekens</cp:lastModifiedBy>
  <cp:revision>163</cp:revision>
  <dcterms:created xsi:type="dcterms:W3CDTF">2024-07-18T10:20:34Z</dcterms:created>
  <dcterms:modified xsi:type="dcterms:W3CDTF">2025-06-30T14:44:54Z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